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7" r:id="rId3"/>
    <p:sldId id="262" r:id="rId4"/>
    <p:sldId id="263" r:id="rId5"/>
    <p:sldId id="257" r:id="rId6"/>
    <p:sldId id="280" r:id="rId7"/>
    <p:sldId id="279" r:id="rId8"/>
    <p:sldId id="283" r:id="rId9"/>
    <p:sldId id="265" r:id="rId10"/>
    <p:sldId id="295" r:id="rId11"/>
    <p:sldId id="291" r:id="rId12"/>
    <p:sldId id="276" r:id="rId13"/>
    <p:sldId id="294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290" r:id="rId34"/>
    <p:sldId id="293" r:id="rId35"/>
    <p:sldId id="29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5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462"/>
      </p:cViewPr>
      <p:guideLst>
        <p:guide orient="horz" pos="43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8247B39-40E0-4454-9CFE-55BFF0BF030B}"/>
              </a:ext>
            </a:extLst>
          </p:cNvPr>
          <p:cNvSpPr txBox="1"/>
          <p:nvPr/>
        </p:nvSpPr>
        <p:spPr>
          <a:xfrm rot="10800000" flipV="1">
            <a:off x="228599" y="445848"/>
            <a:ext cx="11734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	</a:t>
            </a:r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DEEP LEARNING  </a:t>
            </a:r>
            <a:r>
              <a:rPr lang="en-US" sz="3600" dirty="0">
                <a:solidFill>
                  <a:schemeClr val="bg1"/>
                </a:solidFill>
              </a:rPr>
              <a:t>based  </a:t>
            </a:r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SEMANTIC SEGMENTATION 							</a:t>
            </a:r>
            <a:r>
              <a:rPr lang="en-US" sz="3600" dirty="0">
                <a:solidFill>
                  <a:schemeClr val="bg1"/>
                </a:solidFill>
              </a:rPr>
              <a:t>for the detection of </a:t>
            </a:r>
          </a:p>
          <a:p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			SALT</a:t>
            </a:r>
            <a:r>
              <a:rPr lang="en-US" sz="3600" dirty="0">
                <a:solidFill>
                  <a:schemeClr val="bg1"/>
                </a:solidFill>
              </a:rPr>
              <a:t> deposits from </a:t>
            </a:r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SEISMIC IMAGES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282834" y="2531319"/>
            <a:ext cx="461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GUIDED BY Asst .prof R.D.D.V SIVA RAM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BBCB093-FA47-4DF6-B04D-A24CFA00E93E}"/>
              </a:ext>
            </a:extLst>
          </p:cNvPr>
          <p:cNvSpPr/>
          <p:nvPr/>
        </p:nvSpPr>
        <p:spPr>
          <a:xfrm>
            <a:off x="6991494" y="4506302"/>
            <a:ext cx="51323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BATCH 13:</a:t>
            </a:r>
          </a:p>
          <a:p>
            <a:r>
              <a:rPr lang="en-US" b="1" dirty="0">
                <a:solidFill>
                  <a:schemeClr val="bg1"/>
                </a:solidFill>
              </a:rPr>
              <a:t>K GOPI			       	   -15VV1A0510</a:t>
            </a:r>
          </a:p>
          <a:p>
            <a:r>
              <a:rPr lang="en-US" b="1" dirty="0">
                <a:solidFill>
                  <a:schemeClr val="bg1"/>
                </a:solidFill>
              </a:rPr>
              <a:t>T KRISHNA SRAVANTHI  -15VV1A0529</a:t>
            </a:r>
          </a:p>
          <a:p>
            <a:r>
              <a:rPr lang="en-US" b="1" dirty="0">
                <a:solidFill>
                  <a:schemeClr val="bg1"/>
                </a:solidFill>
              </a:rPr>
              <a:t>G SRINU 			    -15VV1A0521</a:t>
            </a:r>
          </a:p>
          <a:p>
            <a:r>
              <a:rPr lang="en-US" b="1" dirty="0">
                <a:solidFill>
                  <a:schemeClr val="bg1"/>
                </a:solidFill>
              </a:rPr>
              <a:t>D SRAVANTHI 		    - 15VV1A0503</a:t>
            </a:r>
          </a:p>
        </p:txBody>
      </p:sp>
    </p:spTree>
    <p:extLst>
      <p:ext uri="{BB962C8B-B14F-4D97-AF65-F5344CB8AC3E}">
        <p14:creationId xmlns:p14="http://schemas.microsoft.com/office/powerpoint/2010/main" val="349575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8306" y="1245862"/>
            <a:ext cx="954339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Earlier approaches are unable to cater to the vast amount of variations in images. </a:t>
            </a:r>
            <a:r>
              <a:rPr lang="en-US" sz="2000" b="1" dirty="0"/>
              <a:t>FCNN’s work by consecutively modelling small pieces of information and combining them deeper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This include :-</a:t>
            </a:r>
          </a:p>
          <a:p>
            <a:r>
              <a:rPr lang="en-US" sz="2000" dirty="0"/>
              <a:t>				1.Variations in image</a:t>
            </a:r>
          </a:p>
          <a:p>
            <a:r>
              <a:rPr lang="en-US" sz="2000" dirty="0"/>
              <a:t>				2.Difference in illumination</a:t>
            </a:r>
          </a:p>
          <a:p>
            <a:r>
              <a:rPr lang="en-US" sz="2000" dirty="0"/>
              <a:t>				3.Hidden parts of image</a:t>
            </a:r>
          </a:p>
          <a:p>
            <a:r>
              <a:rPr lang="en-US" sz="2000" dirty="0"/>
              <a:t>				4.Background Clutter</a:t>
            </a:r>
          </a:p>
          <a:p>
            <a:endParaRPr lang="en-US" sz="2000" dirty="0"/>
          </a:p>
          <a:p>
            <a:r>
              <a:rPr lang="en-US" sz="2000" dirty="0"/>
              <a:t>	Seismic images contains all this types of variations and to predict accurately we go with FCNN.</a:t>
            </a:r>
          </a:p>
          <a:p>
            <a:r>
              <a:rPr lang="en-US" dirty="0"/>
              <a:t>				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528D57D-2631-4010-9911-CFDC55F3E300}"/>
              </a:ext>
            </a:extLst>
          </p:cNvPr>
          <p:cNvSpPr/>
          <p:nvPr/>
        </p:nvSpPr>
        <p:spPr>
          <a:xfrm>
            <a:off x="4805643" y="2680384"/>
            <a:ext cx="2717441" cy="181591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FCNN</a:t>
            </a:r>
          </a:p>
          <a:p>
            <a:pPr algn="ctr"/>
            <a:r>
              <a:rPr lang="en-IN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2A4DBA6-5CFA-4FCD-B9C9-F982E6FADE71}"/>
              </a:ext>
            </a:extLst>
          </p:cNvPr>
          <p:cNvCxnSpPr>
            <a:cxnSpLocks/>
          </p:cNvCxnSpPr>
          <p:nvPr/>
        </p:nvCxnSpPr>
        <p:spPr>
          <a:xfrm flipV="1">
            <a:off x="3285946" y="3442369"/>
            <a:ext cx="15196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E88D48FB-9E67-4767-9D98-25537B4B434F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523084" y="3454196"/>
            <a:ext cx="1732200" cy="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BE15E564-A312-46BE-8128-F2066CDB9475}"/>
              </a:ext>
            </a:extLst>
          </p:cNvPr>
          <p:cNvSpPr/>
          <p:nvPr/>
        </p:nvSpPr>
        <p:spPr>
          <a:xfrm>
            <a:off x="9255284" y="2874660"/>
            <a:ext cx="2094944" cy="1159087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Segmented seismic</a:t>
            </a:r>
          </a:p>
          <a:p>
            <a:pPr algn="ctr"/>
            <a:r>
              <a:rPr lang="en-IN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C090E855-7D49-4A86-8235-3202DEF784DA}"/>
              </a:ext>
            </a:extLst>
          </p:cNvPr>
          <p:cNvSpPr/>
          <p:nvPr/>
        </p:nvSpPr>
        <p:spPr>
          <a:xfrm>
            <a:off x="922692" y="2874649"/>
            <a:ext cx="2363254" cy="1159098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Seismic Images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49C4DA32-7048-4532-9FD3-2F06ED0A314A}"/>
              </a:ext>
            </a:extLst>
          </p:cNvPr>
          <p:cNvSpPr/>
          <p:nvPr/>
        </p:nvSpPr>
        <p:spPr>
          <a:xfrm>
            <a:off x="1236934" y="1063247"/>
            <a:ext cx="40895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/>
              <a:t>SYSTEM overview: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6B02E61-DFC7-404C-B59E-512D0A0ED698}"/>
              </a:ext>
            </a:extLst>
          </p:cNvPr>
          <p:cNvSpPr/>
          <p:nvPr/>
        </p:nvSpPr>
        <p:spPr>
          <a:xfrm>
            <a:off x="1673752" y="2375918"/>
            <a:ext cx="861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INPUT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EBD6C7E-5146-43E3-8206-9D05BE4666CA}"/>
              </a:ext>
            </a:extLst>
          </p:cNvPr>
          <p:cNvSpPr/>
          <p:nvPr/>
        </p:nvSpPr>
        <p:spPr>
          <a:xfrm>
            <a:off x="9872189" y="2375918"/>
            <a:ext cx="1114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4899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51C2C2B-DD95-4321-807D-54D26E765FAC}"/>
              </a:ext>
            </a:extLst>
          </p:cNvPr>
          <p:cNvSpPr txBox="1"/>
          <p:nvPr/>
        </p:nvSpPr>
        <p:spPr>
          <a:xfrm>
            <a:off x="4314077" y="133381"/>
            <a:ext cx="4168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lgerian" panose="04020705040A02060702" pitchFamily="82" charset="0"/>
              </a:rPr>
              <a:t>System Flow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xmlns="" id="{9A540D95-6422-446B-A869-62B4650C1222}"/>
              </a:ext>
            </a:extLst>
          </p:cNvPr>
          <p:cNvSpPr/>
          <p:nvPr/>
        </p:nvSpPr>
        <p:spPr>
          <a:xfrm>
            <a:off x="316523" y="1360829"/>
            <a:ext cx="2426677" cy="1294227"/>
          </a:xfrm>
          <a:prstGeom prst="rightArrowCallou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llout: Left Arrow 7">
            <a:extLst>
              <a:ext uri="{FF2B5EF4-FFF2-40B4-BE49-F238E27FC236}">
                <a16:creationId xmlns:a16="http://schemas.microsoft.com/office/drawing/2014/main" xmlns="" id="{B99B9619-A188-4E53-A9CF-9588EA9CEB7C}"/>
              </a:ext>
            </a:extLst>
          </p:cNvPr>
          <p:cNvSpPr/>
          <p:nvPr/>
        </p:nvSpPr>
        <p:spPr>
          <a:xfrm>
            <a:off x="9537896" y="2536892"/>
            <a:ext cx="1885063" cy="1336413"/>
          </a:xfrm>
          <a:prstGeom prst="leftArrowCallou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xmlns="" id="{2B1B6F4D-FBE0-4E1E-B44F-965338C88E4D}"/>
              </a:ext>
            </a:extLst>
          </p:cNvPr>
          <p:cNvSpPr/>
          <p:nvPr/>
        </p:nvSpPr>
        <p:spPr>
          <a:xfrm>
            <a:off x="773723" y="4021017"/>
            <a:ext cx="1636542" cy="1223888"/>
          </a:xfrm>
          <a:prstGeom prst="rightArrowCallou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</a:t>
            </a:r>
            <a:endParaRPr lang="en-US" dirty="0"/>
          </a:p>
        </p:txBody>
      </p:sp>
      <p:sp>
        <p:nvSpPr>
          <p:cNvPr id="10" name="Callout: Left Arrow 9">
            <a:extLst>
              <a:ext uri="{FF2B5EF4-FFF2-40B4-BE49-F238E27FC236}">
                <a16:creationId xmlns:a16="http://schemas.microsoft.com/office/drawing/2014/main" xmlns="" id="{2406493E-6A9D-42FF-9058-5CBF3B3F0859}"/>
              </a:ext>
            </a:extLst>
          </p:cNvPr>
          <p:cNvSpPr/>
          <p:nvPr/>
        </p:nvSpPr>
        <p:spPr>
          <a:xfrm>
            <a:off x="9537896" y="5244906"/>
            <a:ext cx="1697491" cy="1294226"/>
          </a:xfrm>
          <a:prstGeom prst="leftArrowCallou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D4C4EE8-7DB4-4EA4-965F-9F11065D358D}"/>
              </a:ext>
            </a:extLst>
          </p:cNvPr>
          <p:cNvSpPr txBox="1"/>
          <p:nvPr/>
        </p:nvSpPr>
        <p:spPr>
          <a:xfrm>
            <a:off x="225083" y="1332583"/>
            <a:ext cx="1758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Preprocessing and Data Loading</a:t>
            </a:r>
            <a:endParaRPr lang="en-US" dirty="0"/>
          </a:p>
          <a:p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xmlns="" id="{6D21CCA2-3C3B-4BE7-9BC7-F88F3B320DE9}"/>
              </a:ext>
            </a:extLst>
          </p:cNvPr>
          <p:cNvSpPr/>
          <p:nvPr/>
        </p:nvSpPr>
        <p:spPr>
          <a:xfrm>
            <a:off x="2743201" y="1547446"/>
            <a:ext cx="5739618" cy="872197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xmlns="" id="{DF4BE92E-1FA6-477B-A616-113B400F46C5}"/>
              </a:ext>
            </a:extLst>
          </p:cNvPr>
          <p:cNvSpPr/>
          <p:nvPr/>
        </p:nvSpPr>
        <p:spPr>
          <a:xfrm>
            <a:off x="3798278" y="2809911"/>
            <a:ext cx="5739618" cy="872197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xmlns="" id="{44A095B3-287F-4A00-A076-D1490B4E5060}"/>
              </a:ext>
            </a:extLst>
          </p:cNvPr>
          <p:cNvSpPr/>
          <p:nvPr/>
        </p:nvSpPr>
        <p:spPr>
          <a:xfrm>
            <a:off x="2410265" y="4218074"/>
            <a:ext cx="5739618" cy="872197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xmlns="" id="{359D0DAA-FE59-49FE-8B7A-7D6AD2BCB0BE}"/>
              </a:ext>
            </a:extLst>
          </p:cNvPr>
          <p:cNvSpPr/>
          <p:nvPr/>
        </p:nvSpPr>
        <p:spPr>
          <a:xfrm>
            <a:off x="3785370" y="5467701"/>
            <a:ext cx="5739618" cy="872197"/>
          </a:xfrm>
          <a:prstGeom prst="frame">
            <a:avLst>
              <a:gd name="adj1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F48C873A-0637-4015-A696-CFC95C6B5A7F}"/>
              </a:ext>
            </a:extLst>
          </p:cNvPr>
          <p:cNvCxnSpPr/>
          <p:nvPr/>
        </p:nvCxnSpPr>
        <p:spPr>
          <a:xfrm flipH="1">
            <a:off x="10649243" y="3123027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2DF8F7C2-A2BE-409C-8A4A-29452DE86C10}"/>
              </a:ext>
            </a:extLst>
          </p:cNvPr>
          <p:cNvCxnSpPr>
            <a:cxnSpLocks/>
          </p:cNvCxnSpPr>
          <p:nvPr/>
        </p:nvCxnSpPr>
        <p:spPr>
          <a:xfrm>
            <a:off x="8482819" y="1899139"/>
            <a:ext cx="336217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D83AFB2-3525-4063-8A0A-BB898B86C786}"/>
              </a:ext>
            </a:extLst>
          </p:cNvPr>
          <p:cNvCxnSpPr/>
          <p:nvPr/>
        </p:nvCxnSpPr>
        <p:spPr>
          <a:xfrm>
            <a:off x="11844996" y="1899139"/>
            <a:ext cx="0" cy="122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258C7A40-0152-4A14-9447-347258B59A8E}"/>
              </a:ext>
            </a:extLst>
          </p:cNvPr>
          <p:cNvCxnSpPr>
            <a:cxnSpLocks/>
          </p:cNvCxnSpPr>
          <p:nvPr/>
        </p:nvCxnSpPr>
        <p:spPr>
          <a:xfrm>
            <a:off x="316523" y="3246009"/>
            <a:ext cx="3481755" cy="153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C27DCBD-140B-4043-A8C8-F9A52B728264}"/>
              </a:ext>
            </a:extLst>
          </p:cNvPr>
          <p:cNvCxnSpPr>
            <a:cxnSpLocks/>
          </p:cNvCxnSpPr>
          <p:nvPr/>
        </p:nvCxnSpPr>
        <p:spPr>
          <a:xfrm flipH="1">
            <a:off x="310663" y="3261361"/>
            <a:ext cx="5860" cy="122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B10781D5-A289-4004-9FB3-7963D24C861E}"/>
              </a:ext>
            </a:extLst>
          </p:cNvPr>
          <p:cNvCxnSpPr>
            <a:cxnSpLocks/>
          </p:cNvCxnSpPr>
          <p:nvPr/>
        </p:nvCxnSpPr>
        <p:spPr>
          <a:xfrm>
            <a:off x="310663" y="4485249"/>
            <a:ext cx="46306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23F83BCF-48BC-4DFE-A9AD-87B57F609986}"/>
              </a:ext>
            </a:extLst>
          </p:cNvPr>
          <p:cNvCxnSpPr/>
          <p:nvPr/>
        </p:nvCxnSpPr>
        <p:spPr>
          <a:xfrm flipH="1">
            <a:off x="11237738" y="5861537"/>
            <a:ext cx="49236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49FB4AD8-C43D-43FF-82CB-A950EEEA7C62}"/>
              </a:ext>
            </a:extLst>
          </p:cNvPr>
          <p:cNvCxnSpPr/>
          <p:nvPr/>
        </p:nvCxnSpPr>
        <p:spPr>
          <a:xfrm>
            <a:off x="11730107" y="4611859"/>
            <a:ext cx="0" cy="1223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A1D2177E-A8D7-49C4-A00B-C6665C588FE7}"/>
              </a:ext>
            </a:extLst>
          </p:cNvPr>
          <p:cNvCxnSpPr>
            <a:cxnSpLocks/>
          </p:cNvCxnSpPr>
          <p:nvPr/>
        </p:nvCxnSpPr>
        <p:spPr>
          <a:xfrm>
            <a:off x="8149883" y="4611859"/>
            <a:ext cx="35825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13CFF0E-A461-4AA3-99EB-C8858B4B6611}"/>
              </a:ext>
            </a:extLst>
          </p:cNvPr>
          <p:cNvSpPr txBox="1"/>
          <p:nvPr/>
        </p:nvSpPr>
        <p:spPr>
          <a:xfrm>
            <a:off x="10269415" y="2715901"/>
            <a:ext cx="146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Building</a:t>
            </a: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9CA1B5F4-4F91-4BA0-AE8F-C05265487652}"/>
              </a:ext>
            </a:extLst>
          </p:cNvPr>
          <p:cNvCxnSpPr>
            <a:cxnSpLocks/>
          </p:cNvCxnSpPr>
          <p:nvPr/>
        </p:nvCxnSpPr>
        <p:spPr>
          <a:xfrm flipH="1">
            <a:off x="11422960" y="3132405"/>
            <a:ext cx="42203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AA4FCD99-DFDF-4D7F-88D4-F257EB74B421}"/>
              </a:ext>
            </a:extLst>
          </p:cNvPr>
          <p:cNvSpPr txBox="1"/>
          <p:nvPr/>
        </p:nvSpPr>
        <p:spPr>
          <a:xfrm>
            <a:off x="10203770" y="5676821"/>
            <a:ext cx="121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Testing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9FEEB11A-08A5-4106-AF38-ABE9BCCC265F}"/>
              </a:ext>
            </a:extLst>
          </p:cNvPr>
          <p:cNvSpPr txBox="1"/>
          <p:nvPr/>
        </p:nvSpPr>
        <p:spPr>
          <a:xfrm>
            <a:off x="2756108" y="1514628"/>
            <a:ext cx="5782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images are sized to 101*101.CSV files are created for image data. This CSV file is given as input.</a:t>
            </a:r>
          </a:p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9C1A570A-BB92-43DE-9FEA-D06F04025BE7}"/>
              </a:ext>
            </a:extLst>
          </p:cNvPr>
          <p:cNvSpPr txBox="1"/>
          <p:nvPr/>
        </p:nvSpPr>
        <p:spPr>
          <a:xfrm>
            <a:off x="3819357" y="2886559"/>
            <a:ext cx="570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CNN model is build </a:t>
            </a:r>
            <a:r>
              <a:rPr lang="en-US">
                <a:solidFill>
                  <a:schemeClr val="bg1"/>
                </a:solidFill>
              </a:rPr>
              <a:t>in order to </a:t>
            </a:r>
            <a:r>
              <a:rPr lang="en-US" dirty="0">
                <a:solidFill>
                  <a:schemeClr val="bg1"/>
                </a:solidFill>
              </a:rPr>
              <a:t>identify the  salt region.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F30ED27B-C5DC-4A9A-B3F7-A3B5147934EE}"/>
              </a:ext>
            </a:extLst>
          </p:cNvPr>
          <p:cNvSpPr txBox="1"/>
          <p:nvPr/>
        </p:nvSpPr>
        <p:spPr>
          <a:xfrm>
            <a:off x="2717413" y="4342564"/>
            <a:ext cx="540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train data csv file is given as input to train </a:t>
            </a:r>
            <a:r>
              <a:rPr lang="en-US">
                <a:solidFill>
                  <a:schemeClr val="bg1"/>
                </a:solidFill>
              </a:rPr>
              <a:t>the system and training accuracy is noted.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526DF9D7-F659-4E0D-9A8B-A3BDC8F01643}"/>
              </a:ext>
            </a:extLst>
          </p:cNvPr>
          <p:cNvSpPr txBox="1"/>
          <p:nvPr/>
        </p:nvSpPr>
        <p:spPr>
          <a:xfrm>
            <a:off x="3946902" y="5592191"/>
            <a:ext cx="5588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 is given as input and output </a:t>
            </a:r>
            <a:r>
              <a:rPr lang="en-US">
                <a:solidFill>
                  <a:schemeClr val="bg1"/>
                </a:solidFill>
              </a:rPr>
              <a:t>is collected. Accuracy is calculated.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A4BC0445-42CA-4CE5-B64F-4626C9B52C55}"/>
              </a:ext>
            </a:extLst>
          </p:cNvPr>
          <p:cNvCxnSpPr/>
          <p:nvPr/>
        </p:nvCxnSpPr>
        <p:spPr>
          <a:xfrm>
            <a:off x="942535" y="902822"/>
            <a:ext cx="0" cy="458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4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4700E22-A70E-4772-8109-5F6242147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00" y="1327956"/>
            <a:ext cx="10507163" cy="5077326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Image data is converted into csv files and given as input to the model by 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      using PANDAS in PYTHON.</a:t>
            </a:r>
          </a:p>
          <a:p>
            <a:r>
              <a:rPr lang="en-US" dirty="0">
                <a:latin typeface="Comic Sans MS" panose="030F0702030302020204" pitchFamily="66" charset="0"/>
              </a:rPr>
              <a:t>The csv file consists of 2 fields they are  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                                 1.Image name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					2.Pixel values of an image</a:t>
            </a:r>
          </a:p>
          <a:p>
            <a:pPr lvl="5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A712A97-D2F2-432A-A475-2E30B7FF7419}"/>
              </a:ext>
            </a:extLst>
          </p:cNvPr>
          <p:cNvSpPr/>
          <p:nvPr/>
        </p:nvSpPr>
        <p:spPr>
          <a:xfrm>
            <a:off x="1608347" y="3977855"/>
            <a:ext cx="8956489" cy="24497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06E4212-A5E3-4B5A-B133-1B258BFB53EA}"/>
              </a:ext>
            </a:extLst>
          </p:cNvPr>
          <p:cNvSpPr/>
          <p:nvPr/>
        </p:nvSpPr>
        <p:spPr>
          <a:xfrm>
            <a:off x="2008890" y="4542735"/>
            <a:ext cx="2741883" cy="12729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27A2F59-B335-4072-A6C1-D80AED50E521}"/>
              </a:ext>
            </a:extLst>
          </p:cNvPr>
          <p:cNvSpPr/>
          <p:nvPr/>
        </p:nvSpPr>
        <p:spPr>
          <a:xfrm>
            <a:off x="2437730" y="4680122"/>
            <a:ext cx="421603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5494F87-45EC-40BB-8082-7653E97F961C}"/>
              </a:ext>
            </a:extLst>
          </p:cNvPr>
          <p:cNvSpPr/>
          <p:nvPr/>
        </p:nvSpPr>
        <p:spPr>
          <a:xfrm>
            <a:off x="3717729" y="4680122"/>
            <a:ext cx="421603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64259A2-444E-4B1D-92A2-A22B1EFA9740}"/>
              </a:ext>
            </a:extLst>
          </p:cNvPr>
          <p:cNvSpPr txBox="1"/>
          <p:nvPr/>
        </p:nvSpPr>
        <p:spPr>
          <a:xfrm>
            <a:off x="3090537" y="5049454"/>
            <a:ext cx="365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……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7E2B48-CF06-4542-9F6F-773703E6B865}"/>
              </a:ext>
            </a:extLst>
          </p:cNvPr>
          <p:cNvSpPr txBox="1"/>
          <p:nvPr/>
        </p:nvSpPr>
        <p:spPr>
          <a:xfrm>
            <a:off x="2193333" y="5057577"/>
            <a:ext cx="97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seismic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50953D6-23DE-456C-8777-2C78DB174174}"/>
              </a:ext>
            </a:extLst>
          </p:cNvPr>
          <p:cNvSpPr txBox="1"/>
          <p:nvPr/>
        </p:nvSpPr>
        <p:spPr>
          <a:xfrm>
            <a:off x="3555257" y="5091581"/>
            <a:ext cx="97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mask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BD1D51C-492A-4A23-A232-C0D4031572AE}"/>
              </a:ext>
            </a:extLst>
          </p:cNvPr>
          <p:cNvSpPr/>
          <p:nvPr/>
        </p:nvSpPr>
        <p:spPr>
          <a:xfrm>
            <a:off x="5529806" y="4564369"/>
            <a:ext cx="1877981" cy="12512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DB6D4E9-383D-4673-BB72-795E37EE83A6}"/>
              </a:ext>
            </a:extLst>
          </p:cNvPr>
          <p:cNvSpPr txBox="1"/>
          <p:nvPr/>
        </p:nvSpPr>
        <p:spPr>
          <a:xfrm>
            <a:off x="5385973" y="4166925"/>
            <a:ext cx="230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Validation data set</a:t>
            </a:r>
          </a:p>
          <a:p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E67D526-8A4E-4CFB-86DF-BB18B614F45F}"/>
              </a:ext>
            </a:extLst>
          </p:cNvPr>
          <p:cNvSpPr txBox="1"/>
          <p:nvPr/>
        </p:nvSpPr>
        <p:spPr>
          <a:xfrm>
            <a:off x="6603295" y="5057577"/>
            <a:ext cx="97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81EC9BC-2E36-4EDD-9CAC-88D627E3A1E7}"/>
              </a:ext>
            </a:extLst>
          </p:cNvPr>
          <p:cNvSpPr txBox="1"/>
          <p:nvPr/>
        </p:nvSpPr>
        <p:spPr>
          <a:xfrm>
            <a:off x="5495736" y="5112865"/>
            <a:ext cx="97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seismic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ED134CA-10C2-426E-90F0-F07FCCD40FD9}"/>
              </a:ext>
            </a:extLst>
          </p:cNvPr>
          <p:cNvSpPr/>
          <p:nvPr/>
        </p:nvSpPr>
        <p:spPr>
          <a:xfrm>
            <a:off x="5690767" y="4743666"/>
            <a:ext cx="421603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08B7C4E-DF3E-4779-9192-4B627D7D608C}"/>
              </a:ext>
            </a:extLst>
          </p:cNvPr>
          <p:cNvSpPr/>
          <p:nvPr/>
        </p:nvSpPr>
        <p:spPr>
          <a:xfrm>
            <a:off x="6709486" y="4701825"/>
            <a:ext cx="421603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182FD69-5A0D-4C95-8EF2-9AE9427BF780}"/>
              </a:ext>
            </a:extLst>
          </p:cNvPr>
          <p:cNvSpPr/>
          <p:nvPr/>
        </p:nvSpPr>
        <p:spPr>
          <a:xfrm>
            <a:off x="8186820" y="4556547"/>
            <a:ext cx="1413191" cy="12512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46E4930-5234-4397-89D9-02F3A201EF18}"/>
              </a:ext>
            </a:extLst>
          </p:cNvPr>
          <p:cNvSpPr txBox="1"/>
          <p:nvPr/>
        </p:nvSpPr>
        <p:spPr>
          <a:xfrm>
            <a:off x="8191131" y="4163933"/>
            <a:ext cx="174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Test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4CB82AF-929E-4449-A3DD-DE01D9D3CC68}"/>
              </a:ext>
            </a:extLst>
          </p:cNvPr>
          <p:cNvSpPr/>
          <p:nvPr/>
        </p:nvSpPr>
        <p:spPr>
          <a:xfrm>
            <a:off x="8493985" y="4743666"/>
            <a:ext cx="421603" cy="36933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97AA08D-D047-4143-B904-DF439A8F1CBF}"/>
              </a:ext>
            </a:extLst>
          </p:cNvPr>
          <p:cNvSpPr txBox="1"/>
          <p:nvPr/>
        </p:nvSpPr>
        <p:spPr>
          <a:xfrm>
            <a:off x="8254282" y="5134006"/>
            <a:ext cx="97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seismic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C23EC2C-9438-42B6-A6BA-F3666CF42865}"/>
              </a:ext>
            </a:extLst>
          </p:cNvPr>
          <p:cNvSpPr txBox="1"/>
          <p:nvPr/>
        </p:nvSpPr>
        <p:spPr>
          <a:xfrm>
            <a:off x="2362968" y="4162150"/>
            <a:ext cx="230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Training data set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xmlns="" id="{6DA11BCC-E367-4BE7-9F8C-1ABF2E3F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11" y="443132"/>
            <a:ext cx="9404723" cy="903869"/>
          </a:xfrm>
        </p:spPr>
        <p:txBody>
          <a:bodyPr/>
          <a:lstStyle/>
          <a:p>
            <a:r>
              <a:rPr lang="en-US" sz="3600" b="1" dirty="0">
                <a:latin typeface="Algerian" panose="04020705040A02060702" pitchFamily="82" charset="0"/>
              </a:rPr>
              <a:t>Data Loading: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64259A2-444E-4B1D-92A2-A22B1EFA9740}"/>
              </a:ext>
            </a:extLst>
          </p:cNvPr>
          <p:cNvSpPr txBox="1"/>
          <p:nvPr/>
        </p:nvSpPr>
        <p:spPr>
          <a:xfrm>
            <a:off x="6237383" y="5128253"/>
            <a:ext cx="365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……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64259A2-444E-4B1D-92A2-A22B1EFA9740}"/>
              </a:ext>
            </a:extLst>
          </p:cNvPr>
          <p:cNvSpPr txBox="1"/>
          <p:nvPr/>
        </p:nvSpPr>
        <p:spPr>
          <a:xfrm>
            <a:off x="8620399" y="5230104"/>
            <a:ext cx="365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……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08890" y="5931406"/>
            <a:ext cx="2741883" cy="3532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95736" y="5918849"/>
            <a:ext cx="1912051" cy="3532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2750" y="5931405"/>
            <a:ext cx="1447261" cy="3532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82514" y="5900401"/>
            <a:ext cx="221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train.csv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98478" y="5900401"/>
            <a:ext cx="221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validation.csv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50808" y="5900401"/>
            <a:ext cx="221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test.csv</a:t>
            </a:r>
          </a:p>
        </p:txBody>
      </p:sp>
    </p:spTree>
    <p:extLst>
      <p:ext uri="{BB962C8B-B14F-4D97-AF65-F5344CB8AC3E}">
        <p14:creationId xmlns:p14="http://schemas.microsoft.com/office/powerpoint/2010/main" val="21723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828E619-D82E-42FB-BA7C-C2AB4E61A2DC}"/>
              </a:ext>
            </a:extLst>
          </p:cNvPr>
          <p:cNvSpPr txBox="1"/>
          <p:nvPr/>
        </p:nvSpPr>
        <p:spPr>
          <a:xfrm>
            <a:off x="4391378" y="293511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U-NET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500740-AF54-410C-B821-71E8A06773DC}"/>
              </a:ext>
            </a:extLst>
          </p:cNvPr>
          <p:cNvSpPr txBox="1"/>
          <p:nvPr/>
        </p:nvSpPr>
        <p:spPr>
          <a:xfrm>
            <a:off x="1320800" y="1851378"/>
            <a:ext cx="477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Used </a:t>
            </a:r>
            <a:r>
              <a:rPr lang="en-US" sz="2000" dirty="0"/>
              <a:t>for image segmentation.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Invariant to image size.</a:t>
            </a:r>
          </a:p>
        </p:txBody>
      </p:sp>
    </p:spTree>
    <p:extLst>
      <p:ext uri="{BB962C8B-B14F-4D97-AF65-F5344CB8AC3E}">
        <p14:creationId xmlns:p14="http://schemas.microsoft.com/office/powerpoint/2010/main" val="43342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27A08B-F659-47CF-8C67-7D2ED919E8E5}"/>
              </a:ext>
            </a:extLst>
          </p:cNvPr>
          <p:cNvSpPr txBox="1"/>
          <p:nvPr/>
        </p:nvSpPr>
        <p:spPr>
          <a:xfrm>
            <a:off x="3951111" y="496710"/>
            <a:ext cx="5146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END-TO-END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BF67CDC-5D7F-4DE1-98F8-B04CF00B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18392" r="74167" b="52761"/>
          <a:stretch/>
        </p:blipFill>
        <p:spPr>
          <a:xfrm>
            <a:off x="1806222" y="2441222"/>
            <a:ext cx="1964268" cy="1975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E5D1ED7-5283-4EB3-A3DE-462A45C88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4" t="56635" r="74075" b="14519"/>
          <a:stretch/>
        </p:blipFill>
        <p:spPr>
          <a:xfrm>
            <a:off x="7439378" y="2441221"/>
            <a:ext cx="1964268" cy="19755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635E68A5-765D-461E-B40C-1128921627E8}"/>
              </a:ext>
            </a:extLst>
          </p:cNvPr>
          <p:cNvCxnSpPr/>
          <p:nvPr/>
        </p:nvCxnSpPr>
        <p:spPr>
          <a:xfrm>
            <a:off x="4064000" y="3428998"/>
            <a:ext cx="30141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EEE795BF-6C97-48FD-A1CB-3E0ACC203F11}"/>
              </a:ext>
            </a:extLst>
          </p:cNvPr>
          <p:cNvSpPr/>
          <p:nvPr/>
        </p:nvSpPr>
        <p:spPr>
          <a:xfrm>
            <a:off x="4543777" y="2528711"/>
            <a:ext cx="2054578" cy="5847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U-NET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98BEAFB-1E12-4918-B1D2-0150EAFA8F63}"/>
              </a:ext>
            </a:extLst>
          </p:cNvPr>
          <p:cNvSpPr txBox="1"/>
          <p:nvPr/>
        </p:nvSpPr>
        <p:spPr>
          <a:xfrm>
            <a:off x="2077154" y="4560711"/>
            <a:ext cx="187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D706FB9-34EB-4F85-AB8C-5982CC9B95A2}"/>
              </a:ext>
            </a:extLst>
          </p:cNvPr>
          <p:cNvSpPr txBox="1"/>
          <p:nvPr/>
        </p:nvSpPr>
        <p:spPr>
          <a:xfrm>
            <a:off x="7219243" y="4560711"/>
            <a:ext cx="412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segmentation map</a:t>
            </a:r>
          </a:p>
        </p:txBody>
      </p:sp>
    </p:spTree>
    <p:extLst>
      <p:ext uri="{BB962C8B-B14F-4D97-AF65-F5344CB8AC3E}">
        <p14:creationId xmlns:p14="http://schemas.microsoft.com/office/powerpoint/2010/main" val="32929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C53CEB-077F-42DB-A559-6E0A09CE2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" t="10219" r="-1" b="796"/>
          <a:stretch/>
        </p:blipFill>
        <p:spPr>
          <a:xfrm>
            <a:off x="2190044" y="1174044"/>
            <a:ext cx="8225190" cy="51703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BDD1AC-5883-427D-AC13-D9D040F262AE}"/>
              </a:ext>
            </a:extLst>
          </p:cNvPr>
          <p:cNvSpPr txBox="1"/>
          <p:nvPr/>
        </p:nvSpPr>
        <p:spPr>
          <a:xfrm>
            <a:off x="4131680" y="368011"/>
            <a:ext cx="3928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U-NET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74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AA3AE8-B24A-4E23-B144-21E771178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2" t="9306" r="16894" b="3657"/>
          <a:stretch/>
        </p:blipFill>
        <p:spPr>
          <a:xfrm>
            <a:off x="1157111" y="1320800"/>
            <a:ext cx="9877777" cy="52267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BC62B6-FEE4-44DE-9EE7-DCE06C4AE6DD}"/>
              </a:ext>
            </a:extLst>
          </p:cNvPr>
          <p:cNvSpPr txBox="1"/>
          <p:nvPr/>
        </p:nvSpPr>
        <p:spPr>
          <a:xfrm>
            <a:off x="3815645" y="310444"/>
            <a:ext cx="535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  PROPAGATION</a:t>
            </a:r>
          </a:p>
        </p:txBody>
      </p:sp>
    </p:spTree>
    <p:extLst>
      <p:ext uri="{BB962C8B-B14F-4D97-AF65-F5344CB8AC3E}">
        <p14:creationId xmlns:p14="http://schemas.microsoft.com/office/powerpoint/2010/main" val="9916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496C67-FCDC-487B-BFB9-FF35BEB1C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9676" r="16852" b="16435"/>
          <a:stretch/>
        </p:blipFill>
        <p:spPr>
          <a:xfrm>
            <a:off x="2133600" y="1365955"/>
            <a:ext cx="8094133" cy="45042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7E2DF8-22DE-4E15-A95D-D4B39F33B901}"/>
              </a:ext>
            </a:extLst>
          </p:cNvPr>
          <p:cNvSpPr txBox="1"/>
          <p:nvPr/>
        </p:nvSpPr>
        <p:spPr>
          <a:xfrm>
            <a:off x="1794933" y="279892"/>
            <a:ext cx="9223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OPERATION – 3X3 CONVOLUTION + </a:t>
            </a:r>
            <a:r>
              <a:rPr lang="en-US" sz="4000" b="1" dirty="0" err="1"/>
              <a:t>ReLU</a:t>
            </a:r>
            <a:endParaRPr lang="en-US" sz="4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690C6859-C7A8-4F12-9A11-FED430FDFBEB}"/>
              </a:ext>
            </a:extLst>
          </p:cNvPr>
          <p:cNvSpPr/>
          <p:nvPr/>
        </p:nvSpPr>
        <p:spPr>
          <a:xfrm>
            <a:off x="5924549" y="4863394"/>
            <a:ext cx="4213861" cy="8287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F2A849F-312D-4049-A31D-836EB865D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9676" r="18981" b="19583"/>
          <a:stretch/>
        </p:blipFill>
        <p:spPr>
          <a:xfrm>
            <a:off x="2178755" y="1738488"/>
            <a:ext cx="7834490" cy="4312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120686D-CF37-4DAD-8255-C097EF99DA30}"/>
              </a:ext>
            </a:extLst>
          </p:cNvPr>
          <p:cNvSpPr txBox="1"/>
          <p:nvPr/>
        </p:nvSpPr>
        <p:spPr>
          <a:xfrm>
            <a:off x="2675467" y="422435"/>
            <a:ext cx="7597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OPERATION - MAX-POOLING</a:t>
            </a:r>
          </a:p>
        </p:txBody>
      </p:sp>
    </p:spTree>
    <p:extLst>
      <p:ext uri="{BB962C8B-B14F-4D97-AF65-F5344CB8AC3E}">
        <p14:creationId xmlns:p14="http://schemas.microsoft.com/office/powerpoint/2010/main" val="244135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6900" y="2489115"/>
            <a:ext cx="73750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seismic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State of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</a:rPr>
              <a:t>System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mic Sans MS" panose="030F0702030302020204" pitchFamily="66" charset="0"/>
              </a:rPr>
              <a:t>U-net Model </a:t>
            </a:r>
            <a:r>
              <a:rPr lang="en-US" sz="2400" dirty="0">
                <a:latin typeface="Comic Sans MS" panose="030F0702030302020204" pitchFamily="66" charset="0"/>
              </a:rPr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66900" y="1401626"/>
            <a:ext cx="3913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 Black" panose="020B0A04020102020204" pitchFamily="34" charset="0"/>
              </a:rPr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4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194E5F8-4058-4047-8C67-1A29AA13BC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9120" r="16759" b="3657"/>
          <a:stretch/>
        </p:blipFill>
        <p:spPr>
          <a:xfrm>
            <a:off x="1790533" y="1153477"/>
            <a:ext cx="8116711" cy="53170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D886D6-B3FF-4F9E-965B-60E8D58E1C03}"/>
              </a:ext>
            </a:extLst>
          </p:cNvPr>
          <p:cNvSpPr txBox="1"/>
          <p:nvPr/>
        </p:nvSpPr>
        <p:spPr>
          <a:xfrm>
            <a:off x="2585154" y="265290"/>
            <a:ext cx="769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HAPPENS TO THE IMAGE???</a:t>
            </a:r>
          </a:p>
        </p:txBody>
      </p:sp>
    </p:spTree>
    <p:extLst>
      <p:ext uri="{BB962C8B-B14F-4D97-AF65-F5344CB8AC3E}">
        <p14:creationId xmlns:p14="http://schemas.microsoft.com/office/powerpoint/2010/main" val="8262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3482B13-9656-4CEE-BE18-66285F3C6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0047" r="16852" b="4027"/>
          <a:stretch/>
        </p:blipFill>
        <p:spPr>
          <a:xfrm>
            <a:off x="2043289" y="1151467"/>
            <a:ext cx="8105422" cy="52380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E345E5-93B2-4E90-9AC6-6B46B70495C1}"/>
              </a:ext>
            </a:extLst>
          </p:cNvPr>
          <p:cNvSpPr txBox="1"/>
          <p:nvPr/>
        </p:nvSpPr>
        <p:spPr>
          <a:xfrm>
            <a:off x="4086578" y="203200"/>
            <a:ext cx="4504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EXPANSION PATH</a:t>
            </a:r>
          </a:p>
        </p:txBody>
      </p:sp>
    </p:spTree>
    <p:extLst>
      <p:ext uri="{BB962C8B-B14F-4D97-AF65-F5344CB8AC3E}">
        <p14:creationId xmlns:p14="http://schemas.microsoft.com/office/powerpoint/2010/main" val="365727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55F4E5-4828-48A4-A441-AEB399B7A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9677" r="16667" b="13287"/>
          <a:stretch/>
        </p:blipFill>
        <p:spPr>
          <a:xfrm>
            <a:off x="1524787" y="1350292"/>
            <a:ext cx="8128000" cy="46961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6C6AA1-32E5-42CC-836D-49E909CDAE96}"/>
              </a:ext>
            </a:extLst>
          </p:cNvPr>
          <p:cNvSpPr txBox="1"/>
          <p:nvPr/>
        </p:nvSpPr>
        <p:spPr>
          <a:xfrm>
            <a:off x="402956" y="179037"/>
            <a:ext cx="10371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OPERATION – 2X2 UP-CONVOLUTION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C9B76C09-F539-46A7-B335-BB67D3FD1720}"/>
              </a:ext>
            </a:extLst>
          </p:cNvPr>
          <p:cNvSpPr/>
          <p:nvPr/>
        </p:nvSpPr>
        <p:spPr>
          <a:xfrm>
            <a:off x="4817897" y="4700442"/>
            <a:ext cx="4834890" cy="105156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1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4BA00A-8532-4F8C-9120-90228592C119}"/>
              </a:ext>
            </a:extLst>
          </p:cNvPr>
          <p:cNvSpPr txBox="1"/>
          <p:nvPr/>
        </p:nvSpPr>
        <p:spPr>
          <a:xfrm>
            <a:off x="1828800" y="406400"/>
            <a:ext cx="7484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CHALLENGES IN U-NET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977C6E6-0FD2-46AC-892A-891146C126F1}"/>
              </a:ext>
            </a:extLst>
          </p:cNvPr>
          <p:cNvSpPr txBox="1"/>
          <p:nvPr/>
        </p:nvSpPr>
        <p:spPr>
          <a:xfrm>
            <a:off x="1603022" y="2336799"/>
            <a:ext cx="749582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 number of training data – Augment using Deformations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Touching objects of same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44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FC89E0-68A3-4F29-A683-28199A93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710" y="663812"/>
            <a:ext cx="8946541" cy="48225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Implementation: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1.kaggle kernel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2.preprocessing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3.data exploration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4.model building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5.training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6.plotting graphs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7.testing and predictions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8.Sanity check on some sample random images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6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189F33-8873-423C-B1DE-40D75ACE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711201"/>
            <a:ext cx="8946541" cy="4851400"/>
          </a:xfrm>
        </p:spPr>
        <p:txBody>
          <a:bodyPr/>
          <a:lstStyle/>
          <a:p>
            <a:r>
              <a:rPr lang="en-US" dirty="0" smtClean="0"/>
              <a:t>1.kaggle kernel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</a:t>
            </a:r>
            <a:r>
              <a:rPr lang="en-US" dirty="0" err="1" smtClean="0"/>
              <a:t>kaggle</a:t>
            </a:r>
            <a:r>
              <a:rPr lang="en-US" dirty="0" smtClean="0"/>
              <a:t> platform offers computer vision problems which in turn provides free kernels for  developing  the model and training it. It offers  free GPU support.</a:t>
            </a:r>
          </a:p>
          <a:p>
            <a:pPr marL="0" indent="0">
              <a:buNone/>
            </a:pPr>
            <a:r>
              <a:rPr lang="en-US" dirty="0" smtClean="0"/>
              <a:t>				In parallel to this </a:t>
            </a:r>
            <a:r>
              <a:rPr lang="en-US" dirty="0"/>
              <a:t>the data of the </a:t>
            </a:r>
            <a:r>
              <a:rPr lang="en-US" dirty="0" smtClean="0"/>
              <a:t>defined problem  is </a:t>
            </a:r>
            <a:r>
              <a:rPr lang="en-US" dirty="0"/>
              <a:t>already available in the </a:t>
            </a:r>
            <a:r>
              <a:rPr lang="en-US" dirty="0" smtClean="0"/>
              <a:t>created kernel input directory. Extra data set can also be added to the kernel.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The interactive session for a user is 9 hours.</a:t>
            </a:r>
          </a:p>
          <a:p>
            <a:r>
              <a:rPr lang="en-US" dirty="0"/>
              <a:t>2.preprosessing:</a:t>
            </a:r>
          </a:p>
          <a:p>
            <a:pPr marL="914400" lvl="2" indent="0">
              <a:buNone/>
            </a:pPr>
            <a:r>
              <a:rPr lang="en-US" dirty="0"/>
              <a:t>		All the images in the date set are of size 101*101.To feed these input images to the U-Net model all the images are resized to </a:t>
            </a:r>
            <a:r>
              <a:rPr lang="en-US" dirty="0" smtClean="0"/>
              <a:t>128*128.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2477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189F33-8873-423C-B1DE-40D75ACE0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711201"/>
            <a:ext cx="8946541" cy="4697707"/>
          </a:xfrm>
        </p:spPr>
        <p:txBody>
          <a:bodyPr/>
          <a:lstStyle/>
          <a:p>
            <a:r>
              <a:rPr lang="en-US" dirty="0" smtClean="0"/>
              <a:t>Model building: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activation function used  is ‘</a:t>
            </a:r>
            <a:r>
              <a:rPr lang="en-US" dirty="0" err="1" smtClean="0"/>
              <a:t>relu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optimizer used is ‘</a:t>
            </a:r>
            <a:r>
              <a:rPr lang="en-US" dirty="0" err="1" smtClean="0"/>
              <a:t>adam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loss function used is ‘</a:t>
            </a:r>
            <a:r>
              <a:rPr lang="en-US" dirty="0" err="1" smtClean="0"/>
              <a:t>binary_cross_entrpy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metrics used is ‘</a:t>
            </a:r>
            <a:r>
              <a:rPr lang="en-US" dirty="0" err="1" smtClean="0"/>
              <a:t>mean_iou</a:t>
            </a:r>
            <a:r>
              <a:rPr lang="en-US" dirty="0" smtClean="0"/>
              <a:t>’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27035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512" y="986118"/>
            <a:ext cx="9259888" cy="4881282"/>
          </a:xfrm>
        </p:spPr>
        <p:txBody>
          <a:bodyPr>
            <a:normAutofit/>
          </a:bodyPr>
          <a:lstStyle/>
          <a:p>
            <a:r>
              <a:rPr lang="en-US" dirty="0" smtClean="0"/>
              <a:t>Training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/>
              <a:t>The </a:t>
            </a:r>
            <a:r>
              <a:rPr lang="en-US" dirty="0" smtClean="0"/>
              <a:t>system </a:t>
            </a:r>
            <a:r>
              <a:rPr lang="en-US" dirty="0"/>
              <a:t>must to be trained with the defined model. The</a:t>
            </a:r>
          </a:p>
          <a:p>
            <a:pPr marL="0" indent="0">
              <a:buNone/>
            </a:pPr>
            <a:r>
              <a:rPr lang="en-US" dirty="0"/>
              <a:t>weights/values of feature maps calculated from the given dataset during </a:t>
            </a:r>
            <a:r>
              <a:rPr lang="en-US" dirty="0" smtClean="0"/>
              <a:t>training phase </a:t>
            </a:r>
            <a:r>
              <a:rPr lang="en-US" dirty="0"/>
              <a:t>are saved for future prediction</a:t>
            </a:r>
            <a:r>
              <a:rPr lang="en-US" dirty="0" smtClean="0"/>
              <a:t>.</a:t>
            </a:r>
          </a:p>
          <a:p>
            <a:r>
              <a:rPr lang="en-US" b="1" dirty="0"/>
              <a:t>CALLBACKS:</a:t>
            </a:r>
          </a:p>
          <a:p>
            <a:pPr marL="0" indent="0">
              <a:buNone/>
            </a:pPr>
            <a:r>
              <a:rPr lang="en-US" dirty="0" smtClean="0"/>
              <a:t>		A </a:t>
            </a:r>
            <a:r>
              <a:rPr lang="en-US" dirty="0"/>
              <a:t>callback is a set of functions to be applied at given stages of the </a:t>
            </a:r>
            <a:r>
              <a:rPr lang="en-US" dirty="0" smtClean="0"/>
              <a:t>training procedure</a:t>
            </a:r>
            <a:r>
              <a:rPr lang="en-US" dirty="0"/>
              <a:t>. You can use callbacks to get a view on internal states and </a:t>
            </a:r>
            <a:r>
              <a:rPr lang="en-US" dirty="0" smtClean="0"/>
              <a:t>statistics of </a:t>
            </a:r>
            <a:r>
              <a:rPr lang="en-US" dirty="0"/>
              <a:t>the model during training</a:t>
            </a:r>
            <a:r>
              <a:rPr lang="en-US" dirty="0" smtClean="0"/>
              <a:t>. The callbacks we used in our model is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1.Earlystopping:</a:t>
            </a:r>
            <a:r>
              <a:rPr lang="en-US" b="1" dirty="0"/>
              <a:t>Early stopping </a:t>
            </a:r>
            <a:r>
              <a:rPr lang="en-US" dirty="0"/>
              <a:t>is a technique for controlling overfitting in machine </a:t>
            </a:r>
            <a:r>
              <a:rPr lang="en-US" dirty="0" smtClean="0"/>
              <a:t>learning models</a:t>
            </a:r>
            <a:r>
              <a:rPr lang="en-US" dirty="0"/>
              <a:t>, especially </a:t>
            </a:r>
            <a:r>
              <a:rPr lang="en-US" b="1" dirty="0"/>
              <a:t>neural networks</a:t>
            </a:r>
            <a:r>
              <a:rPr lang="en-US" dirty="0"/>
              <a:t>, by </a:t>
            </a:r>
            <a:r>
              <a:rPr lang="en-US" b="1" dirty="0"/>
              <a:t>stopping </a:t>
            </a:r>
            <a:r>
              <a:rPr lang="en-US" dirty="0"/>
              <a:t>training before the </a:t>
            </a:r>
            <a:r>
              <a:rPr lang="en-US" dirty="0" smtClean="0"/>
              <a:t>weights have </a:t>
            </a:r>
            <a:r>
              <a:rPr lang="en-US" dirty="0"/>
              <a:t>converged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79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912" y="1214718"/>
            <a:ext cx="9285288" cy="4297082"/>
          </a:xfrm>
        </p:spPr>
        <p:txBody>
          <a:bodyPr/>
          <a:lstStyle/>
          <a:p>
            <a:r>
              <a:rPr lang="en-US" b="1" dirty="0" smtClean="0"/>
              <a:t>2. </a:t>
            </a:r>
            <a:r>
              <a:rPr lang="en-US" b="1" dirty="0" err="1" smtClean="0"/>
              <a:t>ModelCheckpoint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dirty="0" smtClean="0"/>
              <a:t>	Save </a:t>
            </a:r>
            <a:r>
              <a:rPr lang="en-US" dirty="0"/>
              <a:t>the model after every </a:t>
            </a:r>
            <a:r>
              <a:rPr lang="en-US" dirty="0" smtClean="0"/>
              <a:t>epoch if the loss is decreased from the previous epoch’s loss otherwise ignore it.</a:t>
            </a:r>
          </a:p>
          <a:p>
            <a:pPr marL="0" indent="0">
              <a:buNone/>
            </a:pPr>
            <a:r>
              <a:rPr lang="en-US" dirty="0" smtClean="0"/>
              <a:t>After train the model we got 0.72 training </a:t>
            </a:r>
            <a:r>
              <a:rPr lang="en-US" dirty="0" err="1" smtClean="0"/>
              <a:t>mean_iou</a:t>
            </a:r>
            <a:r>
              <a:rPr lang="en-US" dirty="0" smtClean="0"/>
              <a:t>   and the weights of the model are saved in the ’ .h5’ file.</a:t>
            </a:r>
          </a:p>
          <a:p>
            <a:pPr marL="0" indent="0">
              <a:buNone/>
            </a:pPr>
            <a:r>
              <a:rPr lang="en-US" dirty="0" smtClean="0"/>
              <a:t>Why weights are saved in h5 file?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Json</a:t>
            </a:r>
            <a:r>
              <a:rPr lang="en-US" dirty="0" smtClean="0"/>
              <a:t> file can be easily understand by  the user but loading of weights to the model takes more time. Where as h5 file are faster.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80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685800"/>
            <a:ext cx="9702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3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F9312FA-3355-4F61-961B-69F5AC68ACD9}"/>
              </a:ext>
            </a:extLst>
          </p:cNvPr>
          <p:cNvSpPr txBox="1"/>
          <p:nvPr/>
        </p:nvSpPr>
        <p:spPr>
          <a:xfrm>
            <a:off x="1179927" y="2124843"/>
            <a:ext cx="9875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omic Sans MS" panose="030F0702030302020204" pitchFamily="66" charset="0"/>
              </a:rPr>
              <a:t>					Several areas of earth with large accumulation of oil and gas also have huge deposits of salt below the earth surface. But unfortunately , knowing where the large  salt deposits are precisely very difficult.</a:t>
            </a:r>
          </a:p>
          <a:p>
            <a:r>
              <a:rPr lang="en-IN" sz="2000" dirty="0">
                <a:latin typeface="Comic Sans MS" panose="030F0702030302020204" pitchFamily="66" charset="0"/>
              </a:rPr>
              <a:t>					One of the main challenge of seismic imaging is to identify the salt deposits present in the seismic image.</a:t>
            </a:r>
          </a:p>
          <a:p>
            <a:r>
              <a:rPr lang="en-IN" sz="2000" dirty="0">
                <a:latin typeface="Comic Sans MS" panose="030F0702030302020204" pitchFamily="66" charset="0"/>
              </a:rPr>
              <a:t>The above problem is specified and hosted in Kaggle Competition.</a:t>
            </a:r>
            <a:endParaRPr lang="en-IN" sz="2000" dirty="0">
              <a:latin typeface="Arial Rounded MT Bold" panose="020F0704030504030204" pitchFamily="34" charset="0"/>
            </a:endParaRPr>
          </a:p>
          <a:p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DB84DD-2E2A-4B9D-9463-142129DD4356}"/>
              </a:ext>
            </a:extLst>
          </p:cNvPr>
          <p:cNvSpPr txBox="1"/>
          <p:nvPr/>
        </p:nvSpPr>
        <p:spPr>
          <a:xfrm>
            <a:off x="1128560" y="1241537"/>
            <a:ext cx="804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lgerian" panose="04020705040A02060702" pitchFamily="82" charset="0"/>
              </a:rPr>
              <a:t>PROPOsEd</a:t>
            </a:r>
            <a:r>
              <a:rPr lang="en-US" sz="3600" b="1" dirty="0">
                <a:latin typeface="Algerian" panose="04020705040A02060702" pitchFamily="82" charset="0"/>
              </a:rPr>
              <a:t> PROBLEM</a:t>
            </a:r>
            <a:endParaRPr lang="en-US" dirty="0"/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xmlns="" id="{3BDB13D6-8F24-4DF6-BBD9-7490AA09FEF0}"/>
              </a:ext>
            </a:extLst>
          </p:cNvPr>
          <p:cNvSpPr/>
          <p:nvPr/>
        </p:nvSpPr>
        <p:spPr>
          <a:xfrm>
            <a:off x="195520" y="7693898"/>
            <a:ext cx="1366283" cy="119942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2" y="757518"/>
            <a:ext cx="8946541" cy="4195481"/>
          </a:xfrm>
        </p:spPr>
        <p:txBody>
          <a:bodyPr/>
          <a:lstStyle/>
          <a:p>
            <a:r>
              <a:rPr lang="en-US" dirty="0" smtClean="0"/>
              <a:t>A graph is plotted by using the </a:t>
            </a:r>
            <a:r>
              <a:rPr lang="en-US" dirty="0" err="1" smtClean="0"/>
              <a:t>matplotlib</a:t>
            </a:r>
            <a:r>
              <a:rPr lang="en-US" dirty="0" smtClean="0"/>
              <a:t> functions to plot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68414"/>
            <a:ext cx="8729053" cy="4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02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685800"/>
            <a:ext cx="87122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95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512" y="630518"/>
            <a:ext cx="8946541" cy="4195481"/>
          </a:xfrm>
        </p:spPr>
        <p:txBody>
          <a:bodyPr/>
          <a:lstStyle/>
          <a:p>
            <a:r>
              <a:rPr lang="en-US" dirty="0" smtClean="0"/>
              <a:t>Testing and Predictions: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/>
              <a:t>In this phase the final weights of trained model are used to predict </a:t>
            </a:r>
            <a:r>
              <a:rPr lang="en-US" dirty="0" smtClean="0"/>
              <a:t>the segmentations </a:t>
            </a:r>
            <a:r>
              <a:rPr lang="en-US" dirty="0"/>
              <a:t>of test images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2184400"/>
            <a:ext cx="8946541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512C16DA-4D08-4CA5-BEEF-1123AEC2C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84" y="1798320"/>
            <a:ext cx="11036552" cy="36709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Output of the system is the machine predicted image </a:t>
            </a: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i.e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segmented seismic image.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E2318E1-FD2C-4387-9211-6410B82966A6}"/>
              </a:ext>
            </a:extLst>
          </p:cNvPr>
          <p:cNvSpPr txBox="1"/>
          <p:nvPr/>
        </p:nvSpPr>
        <p:spPr>
          <a:xfrm>
            <a:off x="1255075" y="2525947"/>
            <a:ext cx="13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Original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A429B5B-6790-42A2-814B-D0BDFF731E76}"/>
              </a:ext>
            </a:extLst>
          </p:cNvPr>
          <p:cNvSpPr txBox="1"/>
          <p:nvPr/>
        </p:nvSpPr>
        <p:spPr>
          <a:xfrm>
            <a:off x="4604056" y="2525946"/>
            <a:ext cx="163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Ground truth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202603-5C99-4326-A5A8-EB9B5294E378}"/>
              </a:ext>
            </a:extLst>
          </p:cNvPr>
          <p:cNvSpPr txBox="1"/>
          <p:nvPr/>
        </p:nvSpPr>
        <p:spPr>
          <a:xfrm>
            <a:off x="8765258" y="2525947"/>
            <a:ext cx="223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Machine predicted output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CC52F863-AD98-44EF-A536-7F5A148AB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29" y="912042"/>
            <a:ext cx="9404723" cy="94294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gerian" panose="04020705040A02060702" pitchFamily="82" charset="0"/>
              </a:rPr>
              <a:t>Output:</a:t>
            </a:r>
            <a:endParaRPr lang="en-US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02" y="3469865"/>
            <a:ext cx="2067022" cy="1999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56" y="3451771"/>
            <a:ext cx="2139549" cy="2017453"/>
          </a:xfrm>
          <a:prstGeom prst="rect">
            <a:avLst/>
          </a:prstGeom>
        </p:spPr>
      </p:pic>
      <p:pic>
        <p:nvPicPr>
          <p:cNvPr id="21" name="Picture 20" descr="C:\Users\GOPI\AppData\Local\Microsoft\Windows\INetCache\Content.Word\3.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977" y="3469864"/>
            <a:ext cx="2010840" cy="1999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606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A26C96-2F38-4635-9689-61C556FB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528" y="3026720"/>
            <a:ext cx="5206644" cy="2215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023EDEA-6165-47F6-A77A-E6F08E546404}"/>
              </a:ext>
            </a:extLst>
          </p:cNvPr>
          <p:cNvSpPr txBox="1"/>
          <p:nvPr/>
        </p:nvSpPr>
        <p:spPr>
          <a:xfrm>
            <a:off x="669471" y="2387524"/>
            <a:ext cx="5682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Brush Script MT" panose="03060802040406070304" pitchFamily="66" charset="0"/>
              </a:rPr>
              <a:t>ANY QUERIES</a:t>
            </a:r>
          </a:p>
        </p:txBody>
      </p:sp>
    </p:spTree>
    <p:extLst>
      <p:ext uri="{BB962C8B-B14F-4D97-AF65-F5344CB8AC3E}">
        <p14:creationId xmlns:p14="http://schemas.microsoft.com/office/powerpoint/2010/main" val="2773429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2372" y="996042"/>
            <a:ext cx="9791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Algerian" panose="04020705040A02060702" pitchFamily="82" charset="0"/>
              </a:rPr>
              <a:t>THANK YOU FOR LISTENING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7686" y="4190999"/>
            <a:ext cx="5472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Presented by:  BATCH 13  </a:t>
            </a:r>
          </a:p>
        </p:txBody>
      </p:sp>
    </p:spTree>
    <p:extLst>
      <p:ext uri="{BB962C8B-B14F-4D97-AF65-F5344CB8AC3E}">
        <p14:creationId xmlns:p14="http://schemas.microsoft.com/office/powerpoint/2010/main" val="411360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534FFA-41D7-4CDD-A165-A8ACAAF869CA}"/>
              </a:ext>
            </a:extLst>
          </p:cNvPr>
          <p:cNvSpPr/>
          <p:nvPr/>
        </p:nvSpPr>
        <p:spPr>
          <a:xfrm>
            <a:off x="794197" y="2010441"/>
            <a:ext cx="10508566" cy="3545058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5B4FD96-6D9C-4686-86E2-B675A268639B}"/>
              </a:ext>
            </a:extLst>
          </p:cNvPr>
          <p:cNvSpPr txBox="1"/>
          <p:nvPr/>
        </p:nvSpPr>
        <p:spPr>
          <a:xfrm>
            <a:off x="969403" y="2266223"/>
            <a:ext cx="101363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Seismic images are created by sending sound waves through the layers of the earth by using a sound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A microphone receives the reflected sound waves.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Seismic imaging uses sound waves to form three dimensional images of geologic formations.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These images are helpful in finding the deposits of oil , gas and salt concentration.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xmlns="" id="{9892E56B-AEA8-4A69-863C-DABC31A85AFA}"/>
              </a:ext>
            </a:extLst>
          </p:cNvPr>
          <p:cNvSpPr/>
          <p:nvPr/>
        </p:nvSpPr>
        <p:spPr>
          <a:xfrm>
            <a:off x="794196" y="222423"/>
            <a:ext cx="9264203" cy="1408670"/>
          </a:xfrm>
          <a:prstGeom prst="cloudCallou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4A1448-7940-4E15-81AE-04F7963F4851}"/>
              </a:ext>
            </a:extLst>
          </p:cNvPr>
          <p:cNvSpPr txBox="1"/>
          <p:nvPr/>
        </p:nvSpPr>
        <p:spPr>
          <a:xfrm>
            <a:off x="2133601" y="501962"/>
            <a:ext cx="81060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What is Seismic Imaging?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1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5911100" cy="85872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lgerian" panose="04020705040A02060702" pitchFamily="82" charset="0"/>
              </a:rPr>
              <a:t>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51339"/>
            <a:ext cx="10410909" cy="4468198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Computer vision is concerned with the automatic extraction, analysis and understanding of useful information from a single image or a sequence of images.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It involves the development of a theoretical and algorithmic basis to achieve automatic visual understanding. </a:t>
            </a:r>
          </a:p>
          <a:p>
            <a:pPr marL="0" indent="0">
              <a:buNone/>
            </a:pPr>
            <a:endParaRPr lang="en-US" b="1" u="sng" dirty="0">
              <a:solidFill>
                <a:schemeClr val="tx1">
                  <a:lumMod val="65000"/>
                </a:schemeClr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b="1" u="sng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APPLICATIONS:-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   1.Medical Image analysis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   2.Image Restoration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   3.Character Recognition , </a:t>
            </a:r>
            <a:r>
              <a:rPr lang="en-US" b="1" dirty="0" err="1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etc</a:t>
            </a:r>
            <a:r>
              <a:rPr lang="en-US" b="1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018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0371E5C-6D99-426B-9275-BC73F4EEF7FE}"/>
              </a:ext>
            </a:extLst>
          </p:cNvPr>
          <p:cNvSpPr txBox="1"/>
          <p:nvPr/>
        </p:nvSpPr>
        <p:spPr>
          <a:xfrm>
            <a:off x="1034716" y="685800"/>
            <a:ext cx="738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135EE0-7421-4E46-B762-04BAC9067BB3}"/>
              </a:ext>
            </a:extLst>
          </p:cNvPr>
          <p:cNvSpPr/>
          <p:nvPr/>
        </p:nvSpPr>
        <p:spPr>
          <a:xfrm>
            <a:off x="0" y="-24063"/>
            <a:ext cx="12192001" cy="602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5A366C6-57D3-4916-9CD9-C9B962E018C7}"/>
              </a:ext>
            </a:extLst>
          </p:cNvPr>
          <p:cNvSpPr/>
          <p:nvPr/>
        </p:nvSpPr>
        <p:spPr>
          <a:xfrm>
            <a:off x="3364282" y="1005524"/>
            <a:ext cx="8827717" cy="4991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C2EE141-2ACA-48CF-ABBC-33C43D22353E}"/>
              </a:ext>
            </a:extLst>
          </p:cNvPr>
          <p:cNvSpPr/>
          <p:nvPr/>
        </p:nvSpPr>
        <p:spPr>
          <a:xfrm>
            <a:off x="6326658" y="2110264"/>
            <a:ext cx="5865341" cy="38635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E24EFF6-C30A-46EB-AF5D-682FF69E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351" y="3955386"/>
            <a:ext cx="4013440" cy="2043805"/>
          </a:xfrm>
          <a:prstGeom prst="rect">
            <a:avLst/>
          </a:prstGeom>
        </p:spPr>
      </p:pic>
      <p:pic>
        <p:nvPicPr>
          <p:cNvPr id="1030" name="Picture 6" descr="C:\Users\T. Krishna Sravanthi\Desktop\project\pic2">
            <a:extLst>
              <a:ext uri="{FF2B5EF4-FFF2-40B4-BE49-F238E27FC236}">
                <a16:creationId xmlns:a16="http://schemas.microsoft.com/office/drawing/2014/main" xmlns="" id="{3754A50A-23FE-483F-A4BB-75E3F6C7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42" y="3565273"/>
            <a:ext cx="2850245" cy="174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4260A46-5FA5-4430-8558-1896A57B3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054" y="3749510"/>
            <a:ext cx="2635284" cy="13752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742E589-EC8B-4DE8-B17D-7A0AFFEF112A}"/>
              </a:ext>
            </a:extLst>
          </p:cNvPr>
          <p:cNvSpPr txBox="1"/>
          <p:nvPr/>
        </p:nvSpPr>
        <p:spPr>
          <a:xfrm rot="10800000" flipV="1">
            <a:off x="244642" y="111650"/>
            <a:ext cx="630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E000D3E-F36F-4E40-B584-C999C083999A}"/>
              </a:ext>
            </a:extLst>
          </p:cNvPr>
          <p:cNvSpPr txBox="1"/>
          <p:nvPr/>
        </p:nvSpPr>
        <p:spPr>
          <a:xfrm rot="10800000" flipV="1">
            <a:off x="3569054" y="1144679"/>
            <a:ext cx="630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030C911-6786-42BE-9B1A-BE9C4C79EDD4}"/>
              </a:ext>
            </a:extLst>
          </p:cNvPr>
          <p:cNvSpPr txBox="1"/>
          <p:nvPr/>
        </p:nvSpPr>
        <p:spPr>
          <a:xfrm rot="10800000" flipV="1">
            <a:off x="6376163" y="2114913"/>
            <a:ext cx="630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999AA4A-39BA-4E04-863C-127A5724A83A}"/>
              </a:ext>
            </a:extLst>
          </p:cNvPr>
          <p:cNvSpPr txBox="1"/>
          <p:nvPr/>
        </p:nvSpPr>
        <p:spPr>
          <a:xfrm>
            <a:off x="219891" y="1238297"/>
            <a:ext cx="3202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Engineering of making intelligent machines and programs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9B546A5-CDD4-4C12-9797-01E005609947}"/>
              </a:ext>
            </a:extLst>
          </p:cNvPr>
          <p:cNvSpPr txBox="1"/>
          <p:nvPr/>
        </p:nvSpPr>
        <p:spPr>
          <a:xfrm>
            <a:off x="3471485" y="1880556"/>
            <a:ext cx="3202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Ability to learn without being explicitly programmed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3FDA982-4C62-45CB-84BE-5CA98453034E}"/>
              </a:ext>
            </a:extLst>
          </p:cNvPr>
          <p:cNvSpPr txBox="1"/>
          <p:nvPr/>
        </p:nvSpPr>
        <p:spPr>
          <a:xfrm>
            <a:off x="6549081" y="2962685"/>
            <a:ext cx="5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Learning based on deep Neural Network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183385C-81AA-4FAE-A51A-EBC8E770F225}"/>
              </a:ext>
            </a:extLst>
          </p:cNvPr>
          <p:cNvCxnSpPr>
            <a:cxnSpLocks/>
          </p:cNvCxnSpPr>
          <p:nvPr/>
        </p:nvCxnSpPr>
        <p:spPr>
          <a:xfrm>
            <a:off x="494271" y="5952516"/>
            <a:ext cx="0" cy="3954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2256F405-9894-4A13-8297-571223D69393}"/>
              </a:ext>
            </a:extLst>
          </p:cNvPr>
          <p:cNvCxnSpPr>
            <a:cxnSpLocks/>
          </p:cNvCxnSpPr>
          <p:nvPr/>
        </p:nvCxnSpPr>
        <p:spPr>
          <a:xfrm>
            <a:off x="1613702" y="5918882"/>
            <a:ext cx="0" cy="3954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D42C3085-9064-4884-BBEE-C241ECBD0819}"/>
              </a:ext>
            </a:extLst>
          </p:cNvPr>
          <p:cNvCxnSpPr>
            <a:cxnSpLocks/>
          </p:cNvCxnSpPr>
          <p:nvPr/>
        </p:nvCxnSpPr>
        <p:spPr>
          <a:xfrm>
            <a:off x="2726725" y="5973791"/>
            <a:ext cx="0" cy="35286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47C92877-9C5A-431E-A8CE-F9CE85166CC3}"/>
              </a:ext>
            </a:extLst>
          </p:cNvPr>
          <p:cNvCxnSpPr>
            <a:cxnSpLocks/>
          </p:cNvCxnSpPr>
          <p:nvPr/>
        </p:nvCxnSpPr>
        <p:spPr>
          <a:xfrm>
            <a:off x="3569054" y="5947877"/>
            <a:ext cx="0" cy="40005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A3239438-686A-41C7-829D-B24FE435A01D}"/>
              </a:ext>
            </a:extLst>
          </p:cNvPr>
          <p:cNvCxnSpPr>
            <a:cxnSpLocks/>
          </p:cNvCxnSpPr>
          <p:nvPr/>
        </p:nvCxnSpPr>
        <p:spPr>
          <a:xfrm>
            <a:off x="4886698" y="5973791"/>
            <a:ext cx="0" cy="40709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E6E4455-C120-4F20-8A6D-B44ECA9FB30D}"/>
              </a:ext>
            </a:extLst>
          </p:cNvPr>
          <p:cNvCxnSpPr>
            <a:cxnSpLocks/>
          </p:cNvCxnSpPr>
          <p:nvPr/>
        </p:nvCxnSpPr>
        <p:spPr>
          <a:xfrm>
            <a:off x="6096000" y="5904979"/>
            <a:ext cx="0" cy="3954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78967A3F-5DCB-4741-B3E0-B7E3B4164F15}"/>
              </a:ext>
            </a:extLst>
          </p:cNvPr>
          <p:cNvCxnSpPr>
            <a:cxnSpLocks/>
          </p:cNvCxnSpPr>
          <p:nvPr/>
        </p:nvCxnSpPr>
        <p:spPr>
          <a:xfrm>
            <a:off x="11145795" y="5975001"/>
            <a:ext cx="0" cy="3954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03473065-3780-48DF-9CF1-02F237571F62}"/>
              </a:ext>
            </a:extLst>
          </p:cNvPr>
          <p:cNvCxnSpPr>
            <a:cxnSpLocks/>
          </p:cNvCxnSpPr>
          <p:nvPr/>
        </p:nvCxnSpPr>
        <p:spPr>
          <a:xfrm>
            <a:off x="9237861" y="5997486"/>
            <a:ext cx="0" cy="37293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F59E8C46-9C3F-4FF8-80DB-0F2C41FEAE83}"/>
              </a:ext>
            </a:extLst>
          </p:cNvPr>
          <p:cNvCxnSpPr>
            <a:cxnSpLocks/>
          </p:cNvCxnSpPr>
          <p:nvPr/>
        </p:nvCxnSpPr>
        <p:spPr>
          <a:xfrm>
            <a:off x="7644351" y="5963962"/>
            <a:ext cx="0" cy="39541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0" name="Arrow: Chevron 49">
            <a:extLst>
              <a:ext uri="{FF2B5EF4-FFF2-40B4-BE49-F238E27FC236}">
                <a16:creationId xmlns:a16="http://schemas.microsoft.com/office/drawing/2014/main" xmlns="" id="{32F612B2-ED3D-4214-8BF1-655E9CB48F5E}"/>
              </a:ext>
            </a:extLst>
          </p:cNvPr>
          <p:cNvSpPr/>
          <p:nvPr/>
        </p:nvSpPr>
        <p:spPr>
          <a:xfrm>
            <a:off x="20250" y="6310265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1950’s</a:t>
            </a:r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xmlns="" id="{101D8A36-4589-49A6-A650-A6FAD988F295}"/>
              </a:ext>
            </a:extLst>
          </p:cNvPr>
          <p:cNvSpPr/>
          <p:nvPr/>
        </p:nvSpPr>
        <p:spPr>
          <a:xfrm>
            <a:off x="1145312" y="6291011"/>
            <a:ext cx="1243115" cy="352868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1960’s</a:t>
            </a:r>
          </a:p>
        </p:txBody>
      </p:sp>
      <p:sp>
        <p:nvSpPr>
          <p:cNvPr id="69" name="Arrow: Chevron 68">
            <a:extLst>
              <a:ext uri="{FF2B5EF4-FFF2-40B4-BE49-F238E27FC236}">
                <a16:creationId xmlns:a16="http://schemas.microsoft.com/office/drawing/2014/main" xmlns="" id="{F2FC1FC5-AF81-4F89-8A29-395761A67EFB}"/>
              </a:ext>
            </a:extLst>
          </p:cNvPr>
          <p:cNvSpPr/>
          <p:nvPr/>
        </p:nvSpPr>
        <p:spPr>
          <a:xfrm>
            <a:off x="2302735" y="6304904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1970’s</a:t>
            </a:r>
          </a:p>
        </p:txBody>
      </p:sp>
      <p:sp>
        <p:nvSpPr>
          <p:cNvPr id="70" name="Arrow: Chevron 69">
            <a:extLst>
              <a:ext uri="{FF2B5EF4-FFF2-40B4-BE49-F238E27FC236}">
                <a16:creationId xmlns:a16="http://schemas.microsoft.com/office/drawing/2014/main" xmlns="" id="{A2834C48-E7A2-4ED6-8307-8DEED67A2B85}"/>
              </a:ext>
            </a:extLst>
          </p:cNvPr>
          <p:cNvSpPr/>
          <p:nvPr/>
        </p:nvSpPr>
        <p:spPr>
          <a:xfrm>
            <a:off x="3445347" y="6319661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1980’s</a:t>
            </a:r>
          </a:p>
        </p:txBody>
      </p:sp>
      <p:sp>
        <p:nvSpPr>
          <p:cNvPr id="71" name="Arrow: Chevron 70">
            <a:extLst>
              <a:ext uri="{FF2B5EF4-FFF2-40B4-BE49-F238E27FC236}">
                <a16:creationId xmlns:a16="http://schemas.microsoft.com/office/drawing/2014/main" xmlns="" id="{8C453C9C-0965-4E97-8824-0525005EC18B}"/>
              </a:ext>
            </a:extLst>
          </p:cNvPr>
          <p:cNvSpPr/>
          <p:nvPr/>
        </p:nvSpPr>
        <p:spPr>
          <a:xfrm>
            <a:off x="4573584" y="6317210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1990’s</a:t>
            </a:r>
          </a:p>
        </p:txBody>
      </p:sp>
      <p:sp>
        <p:nvSpPr>
          <p:cNvPr id="72" name="Arrow: Chevron 71">
            <a:extLst>
              <a:ext uri="{FF2B5EF4-FFF2-40B4-BE49-F238E27FC236}">
                <a16:creationId xmlns:a16="http://schemas.microsoft.com/office/drawing/2014/main" xmlns="" id="{E29F31E2-D641-4655-8209-DB6F4144F3DA}"/>
              </a:ext>
            </a:extLst>
          </p:cNvPr>
          <p:cNvSpPr/>
          <p:nvPr/>
        </p:nvSpPr>
        <p:spPr>
          <a:xfrm>
            <a:off x="5729400" y="6292798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2006’s</a:t>
            </a:r>
          </a:p>
        </p:txBody>
      </p:sp>
      <p:sp>
        <p:nvSpPr>
          <p:cNvPr id="73" name="Arrow: Chevron 72">
            <a:extLst>
              <a:ext uri="{FF2B5EF4-FFF2-40B4-BE49-F238E27FC236}">
                <a16:creationId xmlns:a16="http://schemas.microsoft.com/office/drawing/2014/main" xmlns="" id="{B6925B43-6D09-4766-9ECD-693769E44F6D}"/>
              </a:ext>
            </a:extLst>
          </p:cNvPr>
          <p:cNvSpPr/>
          <p:nvPr/>
        </p:nvSpPr>
        <p:spPr>
          <a:xfrm>
            <a:off x="7015397" y="6300396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2010’s</a:t>
            </a:r>
          </a:p>
        </p:txBody>
      </p:sp>
      <p:sp>
        <p:nvSpPr>
          <p:cNvPr id="74" name="Arrow: Chevron 73">
            <a:extLst>
              <a:ext uri="{FF2B5EF4-FFF2-40B4-BE49-F238E27FC236}">
                <a16:creationId xmlns:a16="http://schemas.microsoft.com/office/drawing/2014/main" xmlns="" id="{9D1AF70C-084D-455A-B512-A6266125968B}"/>
              </a:ext>
            </a:extLst>
          </p:cNvPr>
          <p:cNvSpPr/>
          <p:nvPr/>
        </p:nvSpPr>
        <p:spPr>
          <a:xfrm>
            <a:off x="8603828" y="6310265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2012’s</a:t>
            </a:r>
          </a:p>
        </p:txBody>
      </p:sp>
      <p:sp>
        <p:nvSpPr>
          <p:cNvPr id="75" name="Arrow: Chevron 74">
            <a:extLst>
              <a:ext uri="{FF2B5EF4-FFF2-40B4-BE49-F238E27FC236}">
                <a16:creationId xmlns:a16="http://schemas.microsoft.com/office/drawing/2014/main" xmlns="" id="{8EB42AB4-8B8A-4D54-BE9E-14D6473D9109}"/>
              </a:ext>
            </a:extLst>
          </p:cNvPr>
          <p:cNvSpPr/>
          <p:nvPr/>
        </p:nvSpPr>
        <p:spPr>
          <a:xfrm>
            <a:off x="10416734" y="6331002"/>
            <a:ext cx="1206040" cy="31528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2017’s</a:t>
            </a:r>
          </a:p>
        </p:txBody>
      </p:sp>
    </p:spTree>
    <p:extLst>
      <p:ext uri="{BB962C8B-B14F-4D97-AF65-F5344CB8AC3E}">
        <p14:creationId xmlns:p14="http://schemas.microsoft.com/office/powerpoint/2010/main" val="11506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8D1C93-29F8-4B5F-8EC6-630DD5D95A18}"/>
              </a:ext>
            </a:extLst>
          </p:cNvPr>
          <p:cNvSpPr txBox="1"/>
          <p:nvPr/>
        </p:nvSpPr>
        <p:spPr>
          <a:xfrm>
            <a:off x="1308482" y="1924884"/>
            <a:ext cx="102027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A machine learning subfield of learning representations of data. Exceptional effective at learning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Deep learning algorithms attempt to learn (multiple levels of) representation by using a hierarchy of multiple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If you provide the system tons of information, it begins to understand it and respond in useful ways.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WHY DEEP LEARNING?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Manually designed features are often over-specified, incomplete and take a long time to design and validate.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Learned Features are easy to adapt, fast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Utilize large amounts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C0C290-24E5-4613-8459-702FD0A0C668}"/>
              </a:ext>
            </a:extLst>
          </p:cNvPr>
          <p:cNvSpPr txBox="1"/>
          <p:nvPr/>
        </p:nvSpPr>
        <p:spPr>
          <a:xfrm>
            <a:off x="1308482" y="1170745"/>
            <a:ext cx="5859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214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4E7466-A049-4E6B-AA2F-D895F2AD0A3C}"/>
              </a:ext>
            </a:extLst>
          </p:cNvPr>
          <p:cNvSpPr txBox="1"/>
          <p:nvPr/>
        </p:nvSpPr>
        <p:spPr>
          <a:xfrm>
            <a:off x="819398" y="541615"/>
            <a:ext cx="65789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  <a:r>
              <a:rPr lang="en-US" sz="2400" b="1" dirty="0">
                <a:latin typeface="Algerian" panose="04020705040A02060702" pitchFamily="82" charset="0"/>
              </a:rPr>
              <a:t>EEP LEARNING TYPES</a:t>
            </a:r>
            <a:r>
              <a:rPr lang="en-US" sz="2400" b="1" dirty="0">
                <a:latin typeface="Algerian" panose="04020705040A02060702" pitchFamily="82" charset="0"/>
                <a:sym typeface="Wingdings" panose="05000000000000000000" pitchFamily="2" charset="2"/>
              </a:rPr>
              <a:t>: (CONT..)</a:t>
            </a:r>
            <a:endParaRPr lang="en-US" sz="2400" b="1" dirty="0">
              <a:latin typeface="Algerian" panose="04020705040A02060702" pitchFamily="82" charset="0"/>
            </a:endParaRPr>
          </a:p>
          <a:p>
            <a:r>
              <a:rPr lang="en-US" sz="2400" b="1" dirty="0">
                <a:latin typeface="Comic Sans MS" panose="030F0702030302020204" pitchFamily="66" charset="0"/>
              </a:rPr>
              <a:t>Convolutional Neural Network: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3272ED-1524-4FD2-9DA5-1C4F81FC1FB5}"/>
              </a:ext>
            </a:extLst>
          </p:cNvPr>
          <p:cNvSpPr txBox="1"/>
          <p:nvPr/>
        </p:nvSpPr>
        <p:spPr>
          <a:xfrm>
            <a:off x="938151" y="1721921"/>
            <a:ext cx="5842659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input features are taken in batch wise like a filter, which help the image to remember the images in parts and can compute the</a:t>
            </a:r>
          </a:p>
          <a:p>
            <a:r>
              <a:rPr lang="en-US" dirty="0">
                <a:latin typeface="Comic Sans MS" panose="030F0702030302020204" pitchFamily="66" charset="0"/>
              </a:rPr>
              <a:t>   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These computations involve conversion of the image from RGB to Gray-scale.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b="1" dirty="0">
                <a:latin typeface="Comic Sans MS" panose="030F0702030302020204" pitchFamily="66" charset="0"/>
              </a:rPr>
              <a:t>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signal 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image classification techniques. </a:t>
            </a:r>
            <a:endParaRPr lang="en-US" b="1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7CA01A2-32C0-4AA9-AC0D-5924415B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839" y="372228"/>
            <a:ext cx="4999511" cy="59441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1143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248" y="50903"/>
            <a:ext cx="11342689" cy="858724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Algerian" panose="04020705040A02060702" pitchFamily="82" charset="0"/>
              </a:rPr>
              <a:t>STATE OF </a:t>
            </a:r>
            <a:r>
              <a:rPr lang="en-US" sz="4000" b="1">
                <a:solidFill>
                  <a:schemeClr val="tx1"/>
                </a:solidFill>
                <a:latin typeface="Algerian" panose="04020705040A02060702" pitchFamily="82" charset="0"/>
              </a:rPr>
              <a:t>THE ART for cnn classifiers</a:t>
            </a:r>
            <a:endParaRPr lang="en-US" sz="4000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72545" y="1165600"/>
            <a:ext cx="10689821" cy="4195481"/>
          </a:xfrm>
        </p:spPr>
        <p:txBody>
          <a:bodyPr>
            <a:normAutofit/>
          </a:bodyPr>
          <a:lstStyle/>
          <a:p>
            <a:r>
              <a:rPr lang="en-US" sz="2400" dirty="0"/>
              <a:t>Different types of CNN architectures which </a:t>
            </a:r>
            <a:r>
              <a:rPr lang="en-US" sz="2400"/>
              <a:t>are available</a:t>
            </a:r>
          </a:p>
          <a:p>
            <a:pPr marL="0" indent="0">
              <a:buNone/>
            </a:pPr>
            <a:r>
              <a:rPr lang="en-US" sz="2400"/>
              <a:t> 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457900"/>
              </p:ext>
            </p:extLst>
          </p:nvPr>
        </p:nvGraphicFramePr>
        <p:xfrm>
          <a:off x="1981200" y="2068217"/>
          <a:ext cx="8128000" cy="42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Num</a:t>
                      </a:r>
                      <a:r>
                        <a:rPr lang="en-US" baseline="0" dirty="0"/>
                        <a:t> of layers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Developed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LeNet-5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Yan </a:t>
                      </a:r>
                      <a:r>
                        <a:rPr lang="en-US" dirty="0" err="1"/>
                        <a:t>LeCun</a:t>
                      </a:r>
                      <a:r>
                        <a:rPr lang="en-US" dirty="0"/>
                        <a:t> et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Geoffrey</a:t>
                      </a:r>
                      <a:r>
                        <a:rPr lang="en-US" baseline="0" dirty="0"/>
                        <a:t> Hinton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ZFNet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Mathew </a:t>
                      </a:r>
                      <a:r>
                        <a:rPr lang="en-US" dirty="0" err="1"/>
                        <a:t>Zailer</a:t>
                      </a:r>
                      <a:r>
                        <a:rPr lang="en-US" dirty="0"/>
                        <a:t> and Rob Fergus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VGGNet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Simonyan</a:t>
                      </a:r>
                      <a:r>
                        <a:rPr lang="en-US" dirty="0"/>
                        <a:t>,</a:t>
                      </a:r>
                    </a:p>
                    <a:p>
                      <a:pPr algn="l"/>
                      <a:r>
                        <a:rPr lang="en-US" dirty="0"/>
                        <a:t>Zisserman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ResNet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Kaiming</a:t>
                      </a:r>
                      <a:r>
                        <a:rPr lang="en-US" dirty="0"/>
                        <a:t> 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7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2076</TotalTime>
  <Words>714</Words>
  <Application>Microsoft Office PowerPoint</Application>
  <PresentationFormat>Widescreen</PresentationFormat>
  <Paragraphs>224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Algerian</vt:lpstr>
      <vt:lpstr>Arial</vt:lpstr>
      <vt:lpstr>Arial Black</vt:lpstr>
      <vt:lpstr>Arial Rounded MT Bold</vt:lpstr>
      <vt:lpstr>Brush Script MT</vt:lpstr>
      <vt:lpstr>Century Gothic</vt:lpstr>
      <vt:lpstr>Comic Sans MS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Computer Vision</vt:lpstr>
      <vt:lpstr>PowerPoint Presentation</vt:lpstr>
      <vt:lpstr>PowerPoint Presentation</vt:lpstr>
      <vt:lpstr>PowerPoint Presentation</vt:lpstr>
      <vt:lpstr>STATE OF THE ART for cnn classifiers</vt:lpstr>
      <vt:lpstr>PowerPoint Presentation</vt:lpstr>
      <vt:lpstr>PowerPoint Presentation</vt:lpstr>
      <vt:lpstr>PowerPoint Presentation</vt:lpstr>
      <vt:lpstr>Data Loading: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gopi kagitha</dc:creator>
  <cp:lastModifiedBy>gopi kagitha</cp:lastModifiedBy>
  <cp:revision>179</cp:revision>
  <dcterms:created xsi:type="dcterms:W3CDTF">2018-12-19T09:00:46Z</dcterms:created>
  <dcterms:modified xsi:type="dcterms:W3CDTF">2019-03-30T05:12:32Z</dcterms:modified>
</cp:coreProperties>
</file>